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665" r:id="rId2"/>
  </p:sldMasterIdLst>
  <p:notesMasterIdLst>
    <p:notesMasterId r:id="rId4"/>
  </p:notesMasterIdLst>
  <p:sldIdLst>
    <p:sldId id="293" r:id="rId3"/>
  </p:sldIdLst>
  <p:sldSz cx="6858000" cy="9144000" type="screen4x3"/>
  <p:notesSz cx="6858000" cy="9144000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1pPr>
    <a:lvl2pPr marL="4572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2pPr>
    <a:lvl3pPr marL="9144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3pPr>
    <a:lvl4pPr marL="13716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4pPr>
    <a:lvl5pPr marL="18288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  <a:srgbClr val="CCFF66"/>
    <a:srgbClr val="404040"/>
    <a:srgbClr val="808080"/>
    <a:srgbClr val="DD172F"/>
    <a:srgbClr val="CC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982" autoAdjust="0"/>
  </p:normalViewPr>
  <p:slideViewPr>
    <p:cSldViewPr snapToObjects="1">
      <p:cViewPr>
        <p:scale>
          <a:sx n="100" d="100"/>
          <a:sy n="100" d="100"/>
        </p:scale>
        <p:origin x="-2808" y="1116"/>
      </p:cViewPr>
      <p:guideLst>
        <p:guide orient="horz" pos="-5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C2FC8-DDFD-490E-80B9-1CE78918C38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036AB-7A07-4694-9990-F493C3CD1A41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1</a:t>
          </a:r>
          <a:endParaRPr lang="en-US" sz="1000" b="1" dirty="0">
            <a:latin typeface="+mj-lt"/>
          </a:endParaRPr>
        </a:p>
      </dgm:t>
    </dgm:pt>
    <dgm:pt modelId="{C06891FB-4609-4C07-A9AE-3F1041699B2D}" type="par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06FC67C-7D36-4E0A-97BA-DAB4B3FA9479}" type="sib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E839974F-D550-4DD2-941D-84872F4AE7AE}">
      <dgm:prSet phldrT="[Texto]" custT="1"/>
      <dgm:spPr/>
      <dgm:t>
        <a:bodyPr/>
        <a:lstStyle/>
        <a:p>
          <a:r>
            <a:rPr lang="es-ES" sz="1000" b="0" dirty="0" smtClean="0">
              <a:latin typeface="+mn-lt"/>
            </a:rPr>
            <a:t>EL FUNCIONARIO ACCIDENTADO INMEDIATAMENTE OCURRIDO EL ACCIDENTE DEBE INFORMAR A SU JEFE DIRECTO. (EL JEFE DIRECTO O QUIEN LO SUBROGUE DEBE LLENAR LA SOLICITUD DE PRIMERA ATENCION)</a:t>
          </a:r>
          <a:r>
            <a:rPr lang="en-US" sz="1000" dirty="0" smtClean="0">
              <a:latin typeface="+mj-lt"/>
            </a:rPr>
            <a:t>.</a:t>
          </a:r>
          <a:endParaRPr lang="en-US" sz="1000" dirty="0">
            <a:latin typeface="+mj-lt"/>
          </a:endParaRPr>
        </a:p>
      </dgm:t>
    </dgm:pt>
    <dgm:pt modelId="{81798E20-23AD-444B-A9FE-05416D8852E7}" type="par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C0666046-A2DA-43FD-9222-2D2442C0BC00}" type="sib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29CCA3-24D4-466C-9296-837A1512DC42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2</a:t>
          </a:r>
          <a:endParaRPr lang="en-US" sz="1000" b="1" dirty="0">
            <a:latin typeface="+mj-lt"/>
          </a:endParaRPr>
        </a:p>
      </dgm:t>
    </dgm:pt>
    <dgm:pt modelId="{2D3AB3A8-A9C2-4422-962A-8C33F70BCE74}" type="par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33A4096F-E668-4835-8066-423A96599A16}" type="sib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8C51B99-87C2-4B4A-9EAE-5EEE705EBDE0}">
      <dgm:prSet phldrT="[Texto]" custT="1"/>
      <dgm:spPr/>
      <dgm:t>
        <a:bodyPr/>
        <a:lstStyle/>
        <a:p>
          <a:r>
            <a:rPr lang="es-ES" sz="1000" b="0" dirty="0" smtClean="0"/>
            <a:t>EL FUNCIONARIO ACCIDENTADO SE DIRIGE AL CAIF CON LA SOLICITUD DE PRIMERA ATENCION ANTERIORMENTE SEÑALADA. </a:t>
          </a:r>
          <a:endParaRPr lang="en-US" sz="1000" dirty="0">
            <a:latin typeface="+mj-lt"/>
          </a:endParaRPr>
        </a:p>
      </dgm:t>
    </dgm:pt>
    <dgm:pt modelId="{8CFC0A48-690A-4C90-B821-27E1663B1C36}" type="par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7CC36DFD-D73E-492E-BF52-3480D2E1879E}" type="sib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AA3A9B8-55F4-4088-8A66-4271AFC9D550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3</a:t>
          </a:r>
          <a:endParaRPr lang="en-US" sz="1000" b="1" dirty="0">
            <a:latin typeface="+mj-lt"/>
          </a:endParaRPr>
        </a:p>
      </dgm:t>
    </dgm:pt>
    <dgm:pt modelId="{FD724E44-7CB6-4C07-A257-535AA5711CAF}" type="parTrans" cxnId="{68F1A1B8-CFE2-4067-B5DE-412CB5483C0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8F66F8E-8DAD-4A45-81BB-BC044B8BEEE8}" type="sibTrans" cxnId="{68F1A1B8-CFE2-4067-B5DE-412CB5483C0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37E5D41-E812-4235-9C9A-1AFF9C9855E1}">
      <dgm:prSet phldrT="[Texto]" custT="1"/>
      <dgm:spPr/>
      <dgm:t>
        <a:bodyPr/>
        <a:lstStyle/>
        <a:p>
          <a:r>
            <a:rPr lang="es-ES" sz="1000" b="0" dirty="0" smtClean="0"/>
            <a:t>EN EL CAIF SE COMPLETA LA DIAT, POSTERIOMENTE EL FUNCIONARIO SE DIRIGE A LA ASOCIACION CHILENA DE SEGURIDAD (ACHS)</a:t>
          </a:r>
          <a:endParaRPr lang="en-US" sz="1000" dirty="0">
            <a:latin typeface="+mj-lt"/>
          </a:endParaRPr>
        </a:p>
      </dgm:t>
    </dgm:pt>
    <dgm:pt modelId="{CB1146C6-D1E9-4443-BBAC-38E99B550CA1}" type="parTrans" cxnId="{EC789573-7466-4AE4-83C4-C977B236BED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5245A22-1B47-4473-8511-577DD0D0F304}" type="sibTrans" cxnId="{EC789573-7466-4AE4-83C4-C977B236BED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61295F3-9025-4C56-B2C5-BBF20CA3C43D}" type="pres">
      <dgm:prSet presAssocID="{13DC2FC8-DDFD-490E-80B9-1CE78918C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75ECEA-32A0-416B-B2F2-876ECDF83EF1}" type="pres">
      <dgm:prSet presAssocID="{F5C036AB-7A07-4694-9990-F493C3CD1A41}" presName="composite" presStyleCnt="0"/>
      <dgm:spPr/>
    </dgm:pt>
    <dgm:pt modelId="{ACDDC939-FC4D-4C70-90C5-2ED0C850C195}" type="pres">
      <dgm:prSet presAssocID="{F5C036AB-7A07-4694-9990-F493C3CD1A4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6A0F-CACD-4D5D-8B2C-C921787AFFBE}" type="pres">
      <dgm:prSet presAssocID="{F5C036AB-7A07-4694-9990-F493C3CD1A4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FDA12-0094-4E33-B93F-AE8F17B83C46}" type="pres">
      <dgm:prSet presAssocID="{806FC67C-7D36-4E0A-97BA-DAB4B3FA9479}" presName="sp" presStyleCnt="0"/>
      <dgm:spPr/>
    </dgm:pt>
    <dgm:pt modelId="{DB2E72BA-CFB7-437C-A39E-8802E1761FD6}" type="pres">
      <dgm:prSet presAssocID="{FD29CCA3-24D4-466C-9296-837A1512DC42}" presName="composite" presStyleCnt="0"/>
      <dgm:spPr/>
    </dgm:pt>
    <dgm:pt modelId="{C08141D4-2DCF-4118-899A-0F1C23E626F5}" type="pres">
      <dgm:prSet presAssocID="{FD29CCA3-24D4-466C-9296-837A1512DC4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5D8B2-B42E-49A3-9231-7EA7F915F09F}" type="pres">
      <dgm:prSet presAssocID="{FD29CCA3-24D4-466C-9296-837A1512DC4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7185C-1DAC-4E44-AED5-82595796A3A4}" type="pres">
      <dgm:prSet presAssocID="{33A4096F-E668-4835-8066-423A96599A16}" presName="sp" presStyleCnt="0"/>
      <dgm:spPr/>
    </dgm:pt>
    <dgm:pt modelId="{8ADC8DCC-5B35-4141-9CA2-1B18CE3EC3FE}" type="pres">
      <dgm:prSet presAssocID="{8AA3A9B8-55F4-4088-8A66-4271AFC9D550}" presName="composite" presStyleCnt="0"/>
      <dgm:spPr/>
    </dgm:pt>
    <dgm:pt modelId="{53108CF9-15A3-4FD9-B5D1-5FE49CFB02F1}" type="pres">
      <dgm:prSet presAssocID="{8AA3A9B8-55F4-4088-8A66-4271AFC9D5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171CE-F91C-463A-B9BA-F9C98C536C77}" type="pres">
      <dgm:prSet presAssocID="{8AA3A9B8-55F4-4088-8A66-4271AFC9D5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89573-7466-4AE4-83C4-C977B236BED0}" srcId="{8AA3A9B8-55F4-4088-8A66-4271AFC9D550}" destId="{537E5D41-E812-4235-9C9A-1AFF9C9855E1}" srcOrd="0" destOrd="0" parTransId="{CB1146C6-D1E9-4443-BBAC-38E99B550CA1}" sibTransId="{55245A22-1B47-4473-8511-577DD0D0F304}"/>
    <dgm:cxn modelId="{4E2CB3CD-DEE9-4AB2-852D-F48D0908C85D}" type="presOf" srcId="{8AA3A9B8-55F4-4088-8A66-4271AFC9D550}" destId="{53108CF9-15A3-4FD9-B5D1-5FE49CFB02F1}" srcOrd="0" destOrd="0" presId="urn:microsoft.com/office/officeart/2005/8/layout/chevron2"/>
    <dgm:cxn modelId="{618C473D-4694-42C5-857D-29230F89E26F}" type="presOf" srcId="{E839974F-D550-4DD2-941D-84872F4AE7AE}" destId="{C3406A0F-CACD-4D5D-8B2C-C921787AFFBE}" srcOrd="0" destOrd="0" presId="urn:microsoft.com/office/officeart/2005/8/layout/chevron2"/>
    <dgm:cxn modelId="{BC0928B1-5A44-4E78-A109-DE4A4A7AE1F5}" type="presOf" srcId="{58C51B99-87C2-4B4A-9EAE-5EEE705EBDE0}" destId="{5085D8B2-B42E-49A3-9231-7EA7F915F09F}" srcOrd="0" destOrd="0" presId="urn:microsoft.com/office/officeart/2005/8/layout/chevron2"/>
    <dgm:cxn modelId="{4E87746D-4DB0-410B-A2A0-D8F668267B90}" srcId="{13DC2FC8-DDFD-490E-80B9-1CE78918C386}" destId="{F5C036AB-7A07-4694-9990-F493C3CD1A41}" srcOrd="0" destOrd="0" parTransId="{C06891FB-4609-4C07-A9AE-3F1041699B2D}" sibTransId="{806FC67C-7D36-4E0A-97BA-DAB4B3FA9479}"/>
    <dgm:cxn modelId="{EAF64689-2CB5-4445-A45C-4A7A7B9578D9}" srcId="{F5C036AB-7A07-4694-9990-F493C3CD1A41}" destId="{E839974F-D550-4DD2-941D-84872F4AE7AE}" srcOrd="0" destOrd="0" parTransId="{81798E20-23AD-444B-A9FE-05416D8852E7}" sibTransId="{C0666046-A2DA-43FD-9222-2D2442C0BC00}"/>
    <dgm:cxn modelId="{6020A658-939B-409C-9264-E75DD3614154}" type="presOf" srcId="{13DC2FC8-DDFD-490E-80B9-1CE78918C386}" destId="{161295F3-9025-4C56-B2C5-BBF20CA3C43D}" srcOrd="0" destOrd="0" presId="urn:microsoft.com/office/officeart/2005/8/layout/chevron2"/>
    <dgm:cxn modelId="{CD6C388A-6741-48B0-8AD1-6D9E4F866D61}" type="presOf" srcId="{537E5D41-E812-4235-9C9A-1AFF9C9855E1}" destId="{656171CE-F91C-463A-B9BA-F9C98C536C77}" srcOrd="0" destOrd="0" presId="urn:microsoft.com/office/officeart/2005/8/layout/chevron2"/>
    <dgm:cxn modelId="{C3177CC0-6345-4313-8989-11122FD13BD9}" type="presOf" srcId="{F5C036AB-7A07-4694-9990-F493C3CD1A41}" destId="{ACDDC939-FC4D-4C70-90C5-2ED0C850C195}" srcOrd="0" destOrd="0" presId="urn:microsoft.com/office/officeart/2005/8/layout/chevron2"/>
    <dgm:cxn modelId="{5BCC0627-4F5D-437B-8107-F2BED9EF6F0F}" type="presOf" srcId="{FD29CCA3-24D4-466C-9296-837A1512DC42}" destId="{C08141D4-2DCF-4118-899A-0F1C23E626F5}" srcOrd="0" destOrd="0" presId="urn:microsoft.com/office/officeart/2005/8/layout/chevron2"/>
    <dgm:cxn modelId="{ABFB19BF-D16F-4680-9735-57C371810143}" srcId="{FD29CCA3-24D4-466C-9296-837A1512DC42}" destId="{58C51B99-87C2-4B4A-9EAE-5EEE705EBDE0}" srcOrd="0" destOrd="0" parTransId="{8CFC0A48-690A-4C90-B821-27E1663B1C36}" sibTransId="{7CC36DFD-D73E-492E-BF52-3480D2E1879E}"/>
    <dgm:cxn modelId="{68F1A1B8-CFE2-4067-B5DE-412CB5483C09}" srcId="{13DC2FC8-DDFD-490E-80B9-1CE78918C386}" destId="{8AA3A9B8-55F4-4088-8A66-4271AFC9D550}" srcOrd="2" destOrd="0" parTransId="{FD724E44-7CB6-4C07-A257-535AA5711CAF}" sibTransId="{18F66F8E-8DAD-4A45-81BB-BC044B8BEEE8}"/>
    <dgm:cxn modelId="{FA1BFC1E-3003-4641-B8BE-729954A4F19D}" srcId="{13DC2FC8-DDFD-490E-80B9-1CE78918C386}" destId="{FD29CCA3-24D4-466C-9296-837A1512DC42}" srcOrd="1" destOrd="0" parTransId="{2D3AB3A8-A9C2-4422-962A-8C33F70BCE74}" sibTransId="{33A4096F-E668-4835-8066-423A96599A16}"/>
    <dgm:cxn modelId="{08AEFD1F-410D-4205-AD5E-03451EEB9F49}" type="presParOf" srcId="{161295F3-9025-4C56-B2C5-BBF20CA3C43D}" destId="{EE75ECEA-32A0-416B-B2F2-876ECDF83EF1}" srcOrd="0" destOrd="0" presId="urn:microsoft.com/office/officeart/2005/8/layout/chevron2"/>
    <dgm:cxn modelId="{D85CF269-5CA6-4909-90C0-8A29C43974CE}" type="presParOf" srcId="{EE75ECEA-32A0-416B-B2F2-876ECDF83EF1}" destId="{ACDDC939-FC4D-4C70-90C5-2ED0C850C195}" srcOrd="0" destOrd="0" presId="urn:microsoft.com/office/officeart/2005/8/layout/chevron2"/>
    <dgm:cxn modelId="{D13D227D-477C-438D-A0B7-E91BBB097350}" type="presParOf" srcId="{EE75ECEA-32A0-416B-B2F2-876ECDF83EF1}" destId="{C3406A0F-CACD-4D5D-8B2C-C921787AFFBE}" srcOrd="1" destOrd="0" presId="urn:microsoft.com/office/officeart/2005/8/layout/chevron2"/>
    <dgm:cxn modelId="{8EA6DEAD-5AA9-49E1-8EAD-D984F0775E93}" type="presParOf" srcId="{161295F3-9025-4C56-B2C5-BBF20CA3C43D}" destId="{B45FDA12-0094-4E33-B93F-AE8F17B83C46}" srcOrd="1" destOrd="0" presId="urn:microsoft.com/office/officeart/2005/8/layout/chevron2"/>
    <dgm:cxn modelId="{06ADA5F3-B7F6-4D14-A7AA-C8EDA6F59859}" type="presParOf" srcId="{161295F3-9025-4C56-B2C5-BBF20CA3C43D}" destId="{DB2E72BA-CFB7-437C-A39E-8802E1761FD6}" srcOrd="2" destOrd="0" presId="urn:microsoft.com/office/officeart/2005/8/layout/chevron2"/>
    <dgm:cxn modelId="{55E82369-1EA0-48AF-AA27-50CD2E8F3196}" type="presParOf" srcId="{DB2E72BA-CFB7-437C-A39E-8802E1761FD6}" destId="{C08141D4-2DCF-4118-899A-0F1C23E626F5}" srcOrd="0" destOrd="0" presId="urn:microsoft.com/office/officeart/2005/8/layout/chevron2"/>
    <dgm:cxn modelId="{264A10FC-96B9-4F05-A452-20E44659EAB3}" type="presParOf" srcId="{DB2E72BA-CFB7-437C-A39E-8802E1761FD6}" destId="{5085D8B2-B42E-49A3-9231-7EA7F915F09F}" srcOrd="1" destOrd="0" presId="urn:microsoft.com/office/officeart/2005/8/layout/chevron2"/>
    <dgm:cxn modelId="{021C14DF-2055-494C-9FBC-840B164E91FC}" type="presParOf" srcId="{161295F3-9025-4C56-B2C5-BBF20CA3C43D}" destId="{CA47185C-1DAC-4E44-AED5-82595796A3A4}" srcOrd="3" destOrd="0" presId="urn:microsoft.com/office/officeart/2005/8/layout/chevron2"/>
    <dgm:cxn modelId="{57EB4B19-EFA9-4B5B-A41E-F3C028468F48}" type="presParOf" srcId="{161295F3-9025-4C56-B2C5-BBF20CA3C43D}" destId="{8ADC8DCC-5B35-4141-9CA2-1B18CE3EC3FE}" srcOrd="4" destOrd="0" presId="urn:microsoft.com/office/officeart/2005/8/layout/chevron2"/>
    <dgm:cxn modelId="{86CF58E8-DABD-4406-9D9A-353C58A5C3EC}" type="presParOf" srcId="{8ADC8DCC-5B35-4141-9CA2-1B18CE3EC3FE}" destId="{53108CF9-15A3-4FD9-B5D1-5FE49CFB02F1}" srcOrd="0" destOrd="0" presId="urn:microsoft.com/office/officeart/2005/8/layout/chevron2"/>
    <dgm:cxn modelId="{F4476692-A64B-46BE-9458-0112CFE9CE87}" type="presParOf" srcId="{8ADC8DCC-5B35-4141-9CA2-1B18CE3EC3FE}" destId="{656171CE-F91C-463A-B9BA-F9C98C536C77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C2FC8-DDFD-490E-80B9-1CE78918C38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036AB-7A07-4694-9990-F493C3CD1A41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1</a:t>
          </a:r>
          <a:endParaRPr lang="en-US" sz="1000" b="1" dirty="0">
            <a:latin typeface="+mj-lt"/>
          </a:endParaRPr>
        </a:p>
      </dgm:t>
    </dgm:pt>
    <dgm:pt modelId="{C06891FB-4609-4C07-A9AE-3F1041699B2D}" type="par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06FC67C-7D36-4E0A-97BA-DAB4B3FA9479}" type="sib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E839974F-D550-4DD2-941D-84872F4AE7AE}">
      <dgm:prSet phldrT="[Texto]" custT="1"/>
      <dgm:spPr/>
      <dgm:t>
        <a:bodyPr/>
        <a:lstStyle/>
        <a:p>
          <a:r>
            <a:rPr lang="es-ES" sz="1000" b="0" dirty="0" smtClean="0">
              <a:latin typeface="+mn-lt"/>
            </a:rPr>
            <a:t>EL FUNCIONARIO ACCIDENTADO INMEDIATAMENTE OCURRIDO EL ACCIDENTE DEBE INFORMAR A SU JEFE DIRECTO O QUIEN LO SUBROGUE Y DIRIGIRSE AL HOSPITAL DEL TRABAJADOR.</a:t>
          </a:r>
          <a:endParaRPr lang="en-US" sz="1000" dirty="0">
            <a:latin typeface="+mj-lt"/>
          </a:endParaRPr>
        </a:p>
      </dgm:t>
    </dgm:pt>
    <dgm:pt modelId="{81798E20-23AD-444B-A9FE-05416D8852E7}" type="par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C0666046-A2DA-43FD-9222-2D2442C0BC00}" type="sib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29CCA3-24D4-466C-9296-837A1512DC42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2</a:t>
          </a:r>
          <a:endParaRPr lang="en-US" sz="1000" b="1" dirty="0">
            <a:latin typeface="+mj-lt"/>
          </a:endParaRPr>
        </a:p>
      </dgm:t>
    </dgm:pt>
    <dgm:pt modelId="{2D3AB3A8-A9C2-4422-962A-8C33F70BCE74}" type="par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33A4096F-E668-4835-8066-423A96599A16}" type="sib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8C51B99-87C2-4B4A-9EAE-5EEE705EBDE0}">
      <dgm:prSet phldrT="[Texto]" custT="1"/>
      <dgm:spPr/>
      <dgm:t>
        <a:bodyPr/>
        <a:lstStyle/>
        <a:p>
          <a:r>
            <a:rPr lang="es-ES" sz="1000" b="0" dirty="0" smtClean="0"/>
            <a:t>EL DIA HABIL SIGUIENTE A LA ATENCION DE SALUD, DEBE DIRIGIRSE AL CAIF PARA REGULARIZAR LA DOCUMENTACION PENDIENTE.</a:t>
          </a:r>
          <a:endParaRPr lang="en-US" sz="1000" dirty="0">
            <a:latin typeface="+mj-lt"/>
          </a:endParaRPr>
        </a:p>
      </dgm:t>
    </dgm:pt>
    <dgm:pt modelId="{8CFC0A48-690A-4C90-B821-27E1663B1C36}" type="par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7CC36DFD-D73E-492E-BF52-3480D2E1879E}" type="sib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61295F3-9025-4C56-B2C5-BBF20CA3C43D}" type="pres">
      <dgm:prSet presAssocID="{13DC2FC8-DDFD-490E-80B9-1CE78918C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75ECEA-32A0-416B-B2F2-876ECDF83EF1}" type="pres">
      <dgm:prSet presAssocID="{F5C036AB-7A07-4694-9990-F493C3CD1A41}" presName="composite" presStyleCnt="0"/>
      <dgm:spPr/>
    </dgm:pt>
    <dgm:pt modelId="{ACDDC939-FC4D-4C70-90C5-2ED0C850C195}" type="pres">
      <dgm:prSet presAssocID="{F5C036AB-7A07-4694-9990-F493C3CD1A4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6A0F-CACD-4D5D-8B2C-C921787AFFBE}" type="pres">
      <dgm:prSet presAssocID="{F5C036AB-7A07-4694-9990-F493C3CD1A4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FDA12-0094-4E33-B93F-AE8F17B83C46}" type="pres">
      <dgm:prSet presAssocID="{806FC67C-7D36-4E0A-97BA-DAB4B3FA9479}" presName="sp" presStyleCnt="0"/>
      <dgm:spPr/>
    </dgm:pt>
    <dgm:pt modelId="{DB2E72BA-CFB7-437C-A39E-8802E1761FD6}" type="pres">
      <dgm:prSet presAssocID="{FD29CCA3-24D4-466C-9296-837A1512DC42}" presName="composite" presStyleCnt="0"/>
      <dgm:spPr/>
    </dgm:pt>
    <dgm:pt modelId="{C08141D4-2DCF-4118-899A-0F1C23E626F5}" type="pres">
      <dgm:prSet presAssocID="{FD29CCA3-24D4-466C-9296-837A1512DC4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5D8B2-B42E-49A3-9231-7EA7F915F09F}" type="pres">
      <dgm:prSet presAssocID="{FD29CCA3-24D4-466C-9296-837A1512DC4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9FADF0-C03E-48AF-9005-0C026283DBC9}" type="presOf" srcId="{13DC2FC8-DDFD-490E-80B9-1CE78918C386}" destId="{161295F3-9025-4C56-B2C5-BBF20CA3C43D}" srcOrd="0" destOrd="0" presId="urn:microsoft.com/office/officeart/2005/8/layout/chevron2"/>
    <dgm:cxn modelId="{78B7A1FE-4314-4EB4-B163-77235FA68901}" type="presOf" srcId="{F5C036AB-7A07-4694-9990-F493C3CD1A41}" destId="{ACDDC939-FC4D-4C70-90C5-2ED0C850C195}" srcOrd="0" destOrd="0" presId="urn:microsoft.com/office/officeart/2005/8/layout/chevron2"/>
    <dgm:cxn modelId="{4E87746D-4DB0-410B-A2A0-D8F668267B90}" srcId="{13DC2FC8-DDFD-490E-80B9-1CE78918C386}" destId="{F5C036AB-7A07-4694-9990-F493C3CD1A41}" srcOrd="0" destOrd="0" parTransId="{C06891FB-4609-4C07-A9AE-3F1041699B2D}" sibTransId="{806FC67C-7D36-4E0A-97BA-DAB4B3FA9479}"/>
    <dgm:cxn modelId="{87D950D1-6663-405B-BE51-2672CC1822EA}" type="presOf" srcId="{58C51B99-87C2-4B4A-9EAE-5EEE705EBDE0}" destId="{5085D8B2-B42E-49A3-9231-7EA7F915F09F}" srcOrd="0" destOrd="0" presId="urn:microsoft.com/office/officeart/2005/8/layout/chevron2"/>
    <dgm:cxn modelId="{EAF64689-2CB5-4445-A45C-4A7A7B9578D9}" srcId="{F5C036AB-7A07-4694-9990-F493C3CD1A41}" destId="{E839974F-D550-4DD2-941D-84872F4AE7AE}" srcOrd="0" destOrd="0" parTransId="{81798E20-23AD-444B-A9FE-05416D8852E7}" sibTransId="{C0666046-A2DA-43FD-9222-2D2442C0BC00}"/>
    <dgm:cxn modelId="{ABFB19BF-D16F-4680-9735-57C371810143}" srcId="{FD29CCA3-24D4-466C-9296-837A1512DC42}" destId="{58C51B99-87C2-4B4A-9EAE-5EEE705EBDE0}" srcOrd="0" destOrd="0" parTransId="{8CFC0A48-690A-4C90-B821-27E1663B1C36}" sibTransId="{7CC36DFD-D73E-492E-BF52-3480D2E1879E}"/>
    <dgm:cxn modelId="{833E2B98-6FF9-4461-90EA-2F1DF0008665}" type="presOf" srcId="{FD29CCA3-24D4-466C-9296-837A1512DC42}" destId="{C08141D4-2DCF-4118-899A-0F1C23E626F5}" srcOrd="0" destOrd="0" presId="urn:microsoft.com/office/officeart/2005/8/layout/chevron2"/>
    <dgm:cxn modelId="{41A14868-1127-415F-BC56-35743025D4F6}" type="presOf" srcId="{E839974F-D550-4DD2-941D-84872F4AE7AE}" destId="{C3406A0F-CACD-4D5D-8B2C-C921787AFFBE}" srcOrd="0" destOrd="0" presId="urn:microsoft.com/office/officeart/2005/8/layout/chevron2"/>
    <dgm:cxn modelId="{FA1BFC1E-3003-4641-B8BE-729954A4F19D}" srcId="{13DC2FC8-DDFD-490E-80B9-1CE78918C386}" destId="{FD29CCA3-24D4-466C-9296-837A1512DC42}" srcOrd="1" destOrd="0" parTransId="{2D3AB3A8-A9C2-4422-962A-8C33F70BCE74}" sibTransId="{33A4096F-E668-4835-8066-423A96599A16}"/>
    <dgm:cxn modelId="{53AAE10B-304E-4C29-8BBB-66ADA5A38EF7}" type="presParOf" srcId="{161295F3-9025-4C56-B2C5-BBF20CA3C43D}" destId="{EE75ECEA-32A0-416B-B2F2-876ECDF83EF1}" srcOrd="0" destOrd="0" presId="urn:microsoft.com/office/officeart/2005/8/layout/chevron2"/>
    <dgm:cxn modelId="{E129B028-0345-446C-BA72-29DF0D767E26}" type="presParOf" srcId="{EE75ECEA-32A0-416B-B2F2-876ECDF83EF1}" destId="{ACDDC939-FC4D-4C70-90C5-2ED0C850C195}" srcOrd="0" destOrd="0" presId="urn:microsoft.com/office/officeart/2005/8/layout/chevron2"/>
    <dgm:cxn modelId="{F7212764-B6FF-44B7-8010-889D7D9F14D6}" type="presParOf" srcId="{EE75ECEA-32A0-416B-B2F2-876ECDF83EF1}" destId="{C3406A0F-CACD-4D5D-8B2C-C921787AFFBE}" srcOrd="1" destOrd="0" presId="urn:microsoft.com/office/officeart/2005/8/layout/chevron2"/>
    <dgm:cxn modelId="{D8F599C8-63A8-4561-9EFD-A373B60D0769}" type="presParOf" srcId="{161295F3-9025-4C56-B2C5-BBF20CA3C43D}" destId="{B45FDA12-0094-4E33-B93F-AE8F17B83C46}" srcOrd="1" destOrd="0" presId="urn:microsoft.com/office/officeart/2005/8/layout/chevron2"/>
    <dgm:cxn modelId="{8C12C457-D762-4A76-B211-1B390BB3B5F6}" type="presParOf" srcId="{161295F3-9025-4C56-B2C5-BBF20CA3C43D}" destId="{DB2E72BA-CFB7-437C-A39E-8802E1761FD6}" srcOrd="2" destOrd="0" presId="urn:microsoft.com/office/officeart/2005/8/layout/chevron2"/>
    <dgm:cxn modelId="{2736111A-F1B7-4FD7-840E-680ACF6E1B6F}" type="presParOf" srcId="{DB2E72BA-CFB7-437C-A39E-8802E1761FD6}" destId="{C08141D4-2DCF-4118-899A-0F1C23E626F5}" srcOrd="0" destOrd="0" presId="urn:microsoft.com/office/officeart/2005/8/layout/chevron2"/>
    <dgm:cxn modelId="{541DFBAA-0056-4A5A-9BC8-12298343C6E6}" type="presParOf" srcId="{DB2E72BA-CFB7-437C-A39E-8802E1761FD6}" destId="{5085D8B2-B42E-49A3-9231-7EA7F915F09F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C939-FC4D-4C70-90C5-2ED0C850C195}">
      <dsp:nvSpPr>
        <dsp:cNvPr id="0" name=""/>
        <dsp:cNvSpPr/>
      </dsp:nvSpPr>
      <dsp:spPr>
        <a:xfrm rot="5400000">
          <a:off x="-101542" y="102665"/>
          <a:ext cx="676952" cy="4738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1</a:t>
          </a:r>
          <a:endParaRPr lang="en-US" sz="1000" b="1" kern="1200" dirty="0">
            <a:latin typeface="+mj-lt"/>
          </a:endParaRPr>
        </a:p>
      </dsp:txBody>
      <dsp:txXfrm rot="-5400000">
        <a:off x="1" y="238055"/>
        <a:ext cx="473866" cy="203086"/>
      </dsp:txXfrm>
    </dsp:sp>
    <dsp:sp modelId="{C3406A0F-CACD-4D5D-8B2C-C921787AFFBE}">
      <dsp:nvSpPr>
        <dsp:cNvPr id="0" name=""/>
        <dsp:cNvSpPr/>
      </dsp:nvSpPr>
      <dsp:spPr>
        <a:xfrm rot="5400000">
          <a:off x="3160080" y="-2685090"/>
          <a:ext cx="440250" cy="5812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>
              <a:latin typeface="+mn-lt"/>
            </a:rPr>
            <a:t>EL FUNCIONARIO ACCIDENTADO INMEDIATAMENTE OCURRIDO EL ACCIDENTE DEBE INFORMAR A SU JEFE DIRECTO. (EL JEFE DIRECTO O QUIEN LO SUBROGUE DEBE LLENAR LA SOLICITUD DE PRIMERA ATENCION)</a:t>
          </a:r>
          <a:r>
            <a:rPr lang="en-US" sz="1000" kern="1200" dirty="0" smtClean="0">
              <a:latin typeface="+mj-lt"/>
            </a:rPr>
            <a:t>.</a:t>
          </a:r>
          <a:endParaRPr lang="en-US" sz="1000" kern="1200" dirty="0">
            <a:latin typeface="+mj-lt"/>
          </a:endParaRPr>
        </a:p>
      </dsp:txBody>
      <dsp:txXfrm rot="-5400000">
        <a:off x="473867" y="22614"/>
        <a:ext cx="5791186" cy="397268"/>
      </dsp:txXfrm>
    </dsp:sp>
    <dsp:sp modelId="{C08141D4-2DCF-4118-899A-0F1C23E626F5}">
      <dsp:nvSpPr>
        <dsp:cNvPr id="0" name=""/>
        <dsp:cNvSpPr/>
      </dsp:nvSpPr>
      <dsp:spPr>
        <a:xfrm rot="5400000">
          <a:off x="-101542" y="548884"/>
          <a:ext cx="676952" cy="4738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2</a:t>
          </a:r>
          <a:endParaRPr lang="en-US" sz="1000" b="1" kern="1200" dirty="0">
            <a:latin typeface="+mj-lt"/>
          </a:endParaRPr>
        </a:p>
      </dsp:txBody>
      <dsp:txXfrm rot="-5400000">
        <a:off x="1" y="684274"/>
        <a:ext cx="473866" cy="203086"/>
      </dsp:txXfrm>
    </dsp:sp>
    <dsp:sp modelId="{5085D8B2-B42E-49A3-9231-7EA7F915F09F}">
      <dsp:nvSpPr>
        <dsp:cNvPr id="0" name=""/>
        <dsp:cNvSpPr/>
      </dsp:nvSpPr>
      <dsp:spPr>
        <a:xfrm rot="5400000">
          <a:off x="3160195" y="-2238987"/>
          <a:ext cx="440019" cy="5812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EL FUNCIONARIO ACCIDENTADO SE DIRIGE AL CAIF CON LA SOLICITUD DE PRIMERA ATENCION ANTERIORMENTE SEÑALADA. </a:t>
          </a:r>
          <a:endParaRPr lang="en-US" sz="1000" kern="1200" dirty="0">
            <a:latin typeface="+mj-lt"/>
          </a:endParaRPr>
        </a:p>
      </dsp:txBody>
      <dsp:txXfrm rot="-5400000">
        <a:off x="473866" y="468822"/>
        <a:ext cx="5791197" cy="397059"/>
      </dsp:txXfrm>
    </dsp:sp>
    <dsp:sp modelId="{53108CF9-15A3-4FD9-B5D1-5FE49CFB02F1}">
      <dsp:nvSpPr>
        <dsp:cNvPr id="0" name=""/>
        <dsp:cNvSpPr/>
      </dsp:nvSpPr>
      <dsp:spPr>
        <a:xfrm rot="5400000">
          <a:off x="-101542" y="995103"/>
          <a:ext cx="676952" cy="4738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3</a:t>
          </a:r>
          <a:endParaRPr lang="en-US" sz="1000" b="1" kern="1200" dirty="0">
            <a:latin typeface="+mj-lt"/>
          </a:endParaRPr>
        </a:p>
      </dsp:txBody>
      <dsp:txXfrm rot="-5400000">
        <a:off x="1" y="1130493"/>
        <a:ext cx="473866" cy="203086"/>
      </dsp:txXfrm>
    </dsp:sp>
    <dsp:sp modelId="{656171CE-F91C-463A-B9BA-F9C98C536C77}">
      <dsp:nvSpPr>
        <dsp:cNvPr id="0" name=""/>
        <dsp:cNvSpPr/>
      </dsp:nvSpPr>
      <dsp:spPr>
        <a:xfrm rot="5400000">
          <a:off x="3160195" y="-1792768"/>
          <a:ext cx="440019" cy="5812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EN EL CAIF SE COMPLETA LA DIAT, POSTERIOMENTE EL FUNCIONARIO SE DIRIGE A LA ASOCIACION CHILENA DE SEGURIDAD (ACHS)</a:t>
          </a:r>
          <a:endParaRPr lang="en-US" sz="1000" kern="1200" dirty="0">
            <a:latin typeface="+mj-lt"/>
          </a:endParaRPr>
        </a:p>
      </dsp:txBody>
      <dsp:txXfrm rot="-5400000">
        <a:off x="473866" y="915041"/>
        <a:ext cx="5791197" cy="397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C939-FC4D-4C70-90C5-2ED0C850C195}">
      <dsp:nvSpPr>
        <dsp:cNvPr id="0" name=""/>
        <dsp:cNvSpPr/>
      </dsp:nvSpPr>
      <dsp:spPr>
        <a:xfrm rot="5400000">
          <a:off x="-95678" y="96303"/>
          <a:ext cx="637853" cy="446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1</a:t>
          </a:r>
          <a:endParaRPr lang="en-US" sz="1000" b="1" kern="1200" dirty="0">
            <a:latin typeface="+mj-lt"/>
          </a:endParaRPr>
        </a:p>
      </dsp:txBody>
      <dsp:txXfrm rot="-5400000">
        <a:off x="1" y="223874"/>
        <a:ext cx="446497" cy="191356"/>
      </dsp:txXfrm>
    </dsp:sp>
    <dsp:sp modelId="{C3406A0F-CACD-4D5D-8B2C-C921787AFFBE}">
      <dsp:nvSpPr>
        <dsp:cNvPr id="0" name=""/>
        <dsp:cNvSpPr/>
      </dsp:nvSpPr>
      <dsp:spPr>
        <a:xfrm rot="5400000">
          <a:off x="3159108" y="-2711985"/>
          <a:ext cx="414822" cy="58400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>
              <a:latin typeface="+mn-lt"/>
            </a:rPr>
            <a:t>EL FUNCIONARIO ACCIDENTADO INMEDIATAMENTE OCURRIDO EL ACCIDENTE DEBE INFORMAR A SU JEFE DIRECTO O QUIEN LO SUBROGUE Y DIRIGIRSE AL HOSPITAL DEL TRABAJADOR.</a:t>
          </a:r>
          <a:endParaRPr lang="en-US" sz="1000" kern="1200" dirty="0">
            <a:latin typeface="+mj-lt"/>
          </a:endParaRPr>
        </a:p>
      </dsp:txBody>
      <dsp:txXfrm rot="-5400000">
        <a:off x="446497" y="20876"/>
        <a:ext cx="5819794" cy="374322"/>
      </dsp:txXfrm>
    </dsp:sp>
    <dsp:sp modelId="{C08141D4-2DCF-4118-899A-0F1C23E626F5}">
      <dsp:nvSpPr>
        <dsp:cNvPr id="0" name=""/>
        <dsp:cNvSpPr/>
      </dsp:nvSpPr>
      <dsp:spPr>
        <a:xfrm rot="5400000">
          <a:off x="-95678" y="600207"/>
          <a:ext cx="637853" cy="446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2</a:t>
          </a:r>
          <a:endParaRPr lang="en-US" sz="1000" b="1" kern="1200" dirty="0">
            <a:latin typeface="+mj-lt"/>
          </a:endParaRPr>
        </a:p>
      </dsp:txBody>
      <dsp:txXfrm rot="-5400000">
        <a:off x="1" y="727778"/>
        <a:ext cx="446497" cy="191356"/>
      </dsp:txXfrm>
    </dsp:sp>
    <dsp:sp modelId="{5085D8B2-B42E-49A3-9231-7EA7F915F09F}">
      <dsp:nvSpPr>
        <dsp:cNvPr id="0" name=""/>
        <dsp:cNvSpPr/>
      </dsp:nvSpPr>
      <dsp:spPr>
        <a:xfrm rot="5400000">
          <a:off x="3159217" y="-2208190"/>
          <a:ext cx="414604" cy="58400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EL DIA HABIL SIGUIENTE A LA ATENCION DE SALUD, DEBE DIRIGIRSE AL CAIF PARA REGULARIZAR LA DOCUMENTACION PENDIENTE.</a:t>
          </a:r>
          <a:endParaRPr lang="en-US" sz="1000" kern="1200" dirty="0">
            <a:latin typeface="+mj-lt"/>
          </a:endParaRPr>
        </a:p>
      </dsp:txBody>
      <dsp:txXfrm rot="-5400000">
        <a:off x="446498" y="524768"/>
        <a:ext cx="5819805" cy="374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1507829-1739-46D0-9F24-F191A5949F6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FC2CEB7-A71F-4E17-B7C2-FDDED2FB21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12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2CEB7-A71F-4E17-B7C2-FDDED2FB21E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532BECE-42D8-4D3C-B093-22DD7BECF0AF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0448-16C2-4412-9AC2-6A344F79FF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AF67-1113-4743-9455-B8504DE755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C34C-BB7F-4FE6-9056-DB0D2C949D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95480C2-94D0-4075-8C7C-C3336008B26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FF56CC5-00F5-4339-B29A-6D4A50904F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889E63F-28A9-44F7-B7C4-66273AADC06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D11E501-31D9-447C-A05F-81D58A1BCA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4E55714-1FF7-4AB9-9FC5-A0A8A6378477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277E0D8-3D77-433B-8C45-AD084A3F83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B5F3DCD-B756-470B-97AE-24D460693FE9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71209E3-F38B-4C17-BD26-D09BA8AD2A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23F10DD-EEB5-4917-9BD4-96BE3B04C53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DD9CAA3-69AA-47E5-87D7-CDBBCF0D58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5C8E3EC-3997-4DA3-BA4F-9BDF8EB2C0CE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B622944-EA84-42B4-BCBD-334CCD0C35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566B9E4-627A-41D5-8C99-1C3B465B3D18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6769FE3-3002-4CC1-9D8E-84B99C1DE4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F9C6380-2BE2-487D-968E-D21F4366E5D1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C7F69B1-10B3-4E43-9F27-B43CDDBF8F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E844-33EB-485B-8734-DDB8021729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AD544F4-E1DB-4200-A24C-F82DA338555F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F233570-B713-4CAA-AB22-26721FFCB7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857DEA8-FE2B-4B2B-B323-91FFE491954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E73907F-4BF9-4B1A-A9A1-915170D534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7BB3F0B-648C-49AA-9A2D-53A2200104A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E5D4542-913C-4D3B-9AFD-584824DC35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5C29CC8-6EB4-4BEB-8B40-61F15F54C170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0E5CB-5503-459F-B587-85FBB31850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E25F6DB-0725-4313-A3F8-9B9BE2E6202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51DF0-1879-48B1-AC46-E4D9DF55AA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5953EFD-D3BC-41E7-AAA3-9B20C0A5C0F7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32C6-3BA3-453F-ACB4-3186EC6BAA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6EA4F-C18C-4DD0-87A3-E283F158BD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D0DF-3292-43C4-9165-A17CC66168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2541-0057-45AD-9AC1-529737E674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6ED8-D121-4CCB-A8A5-162E8ABA1B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" y="203200"/>
            <a:ext cx="61229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970088"/>
            <a:ext cx="6132513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88" y="8704263"/>
            <a:ext cx="2171700" cy="327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7088" y="8704263"/>
            <a:ext cx="16002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898989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7BB1FAEB-5C52-48E6-BC8A-D405846801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310313" y="-7938"/>
            <a:ext cx="212725" cy="1155701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23038" y="0"/>
            <a:ext cx="261937" cy="1147763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310313" y="8534400"/>
            <a:ext cx="212725" cy="609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6523038" y="8534400"/>
            <a:ext cx="261937" cy="609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839200"/>
            <a:ext cx="6858000" cy="3048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5365750" y="0"/>
            <a:ext cx="1492250" cy="883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5365750" y="2744788"/>
            <a:ext cx="1492250" cy="271780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9454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s-ES" sz="1800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1004" y="2133600"/>
              <a:ext cx="1637109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s-ES" sz="1800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2057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8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9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3175" y="0"/>
            <a:ext cx="5362575" cy="8839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367088"/>
            <a:ext cx="4857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n 3"/>
          <p:cNvPicPr>
            <a:picLocks noChangeAspect="1" noChangeArrowheads="1"/>
          </p:cNvPicPr>
          <p:nvPr/>
        </p:nvPicPr>
        <p:blipFill>
          <a:blip r:embed="rId3"/>
          <a:srcRect l="14247" t="13583" r="14432" b="15749"/>
          <a:stretch>
            <a:fillRect/>
          </a:stretch>
        </p:blipFill>
        <p:spPr bwMode="auto">
          <a:xfrm>
            <a:off x="131763" y="200026"/>
            <a:ext cx="654031" cy="48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1 CuadroTexto"/>
          <p:cNvSpPr txBox="1">
            <a:spLocks noChangeArrowheads="1"/>
          </p:cNvSpPr>
          <p:nvPr/>
        </p:nvSpPr>
        <p:spPr bwMode="auto">
          <a:xfrm>
            <a:off x="1" y="8671231"/>
            <a:ext cx="68579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800" dirty="0">
                <a:latin typeface="+mj-lt"/>
              </a:rPr>
              <a:t>CAIF</a:t>
            </a:r>
          </a:p>
          <a:p>
            <a:pPr>
              <a:defRPr/>
            </a:pPr>
            <a:r>
              <a:rPr lang="es-ES" sz="800" dirty="0">
                <a:latin typeface="+mj-lt"/>
              </a:rPr>
              <a:t>CENTRO DE ATENCIÓN INTEGRAL DEL FUNCIONARIO</a:t>
            </a:r>
            <a:endParaRPr lang="en-US" sz="800" dirty="0">
              <a:latin typeface="+mj-lt"/>
            </a:endParaRPr>
          </a:p>
        </p:txBody>
      </p:sp>
      <p:sp>
        <p:nvSpPr>
          <p:cNvPr id="2050" name="AutoShape 2" descr="data:image/jpeg;base64,/9j/4AAQSkZJRgABAQAAAQABAAD/2wCEAAkGBhQSERQSEBAVFA8RFxISFhAOEBUPFRAQFBUWIBUVEhQXHCYeGBkjGhYUHy8gJicpLCw4FR4xNTAqNSgrLCkBCQoKDgwOGg8PGiwkHiIwNTUtLCwsLCwsMjU0KiwyLCksLCopLCksLCwsKSwsLCwyLCkpLCwsKSwsKSksKSwsLP/AABEIAIYAhgMBIgACEQEDEQH/xAAbAAEAAgMBAQAAAAAAAAAAAAAABQYBAwQCB//EADgQAAIBAgIHBQYGAgMBAAAAAAABAgMRBAUGEiExQVFhInGBkaETMrHB4fAjQlJigtEUwiRy8Qf/xAAbAQEAAgMBAQAAAAAAAAAAAAAABQYBAwQCB//EACsRAAICAQMFAAEBCQAAAAAAAAABAgMEERIxBRMhQVEyIgZCcYGRobHR8P/aAAwDAQACEQMRAD8A+4gAAAAAAAAwDJw5pj/ZQv8Am4fU033Rpg5z4R6jFyeiNlbHRjKMN85OyS5cW/A6UVjIrzr68trtJ7fvqyzo5On5TyoOxrRa+DbfV2pbTIAJE0AAAAAAAAAAAAAAAAAwAGyo53iHKb27Fb6Fpxc7Qk+Sb9Cl4updddZ+iRVv2guekav5klgQ1luJHR+papH9ykvHY/ky0lIwM370feh2rd32/MuWHrKcVJbmrnv9nr9anU+UzznQ0s1NoNUqyUlFvbK7XW282llTTI8AAyAAAAAAAAAAAADEtxDUs91ZalWNtttaO6/VE0ys6RYTtNrir+K+0Q3Vr7seEbanw/KOnGhGctsvZPV7TpuzupRe7jdFExM9r72SuRZu09WT7L9L8SHznszqW4Nld6jkxzIwsXh8NEthUuq2VbPOV5j2tbhdrvW4tuj+J30+Hvx7nvS8fifOskr7HF795a8mx1nC792Vv4y2f15GnDueNlJ+v9nT1LG8PQmNJ6jiqck7OLbT5WJLLcZ7SmpceK5MhtLK3uro36r6mrQ/G6ya4NXXen/TXkT0Mtw6jKHp6f10Ih0a4qn8LSDBksZHAAAAAAAAAAA115NRbW9J2vz4HmUlFasGwis/h+HfvXme8qzhVtj7NRbHH5roeNInai3y+pGZ1kLsOcoPVaHRVGUbUn9KTSxOrdc/Ro0Y+rdTd96b29xyVq+rUXKSt5f+jH1bQfXYUeMHqi5wq/Un9IvBVtWafDd4Flw1az70ypk7hKl4JnRfHiR15lSktSV0izjXvLgkkvL+2/M6tCJdmD46zj4OMv6RVs1r7FHi9rLNobTerTf718/kmb6JSdsZvy20ROVRGrD0RfmxcitIsW6dK697Wjb+Lv8A6kjhqynCMlukk/MvEboux1+0VJwaipejaADceAAAAAAAeKq2PuPZqxLtGT6P4Gu38H/AyuSiVa7pVrq6ex7OHUl89zRTwqfGTUXbnzXS3xILNqz9onxSXoc2MxN1Ze7fWtybW7w2nz6rIlXCUE/Ei0LG7jrm1wQ+aP3WY21rRjwjKcv4xb++89Zgr2J/QfLNdYiT3+z9mu+V7/A6cSruyjEl8i5UUdz2inyhbwJLCVdWnd8LnjHUfxJNKyk27cr8PB7DQ48OBrmtfB17lbBM01KmtJtn0HRGHZoR49qo+5Ra/wBigqltLXleYyhshserqKT3QV9r79x6hbGuyMnwjg6rB2U7YkxpRj9aWqn2aey/Ob3rwXxJjRitego/obj4b16NeRSMTiE2ktqXF7dZ8WW7RV2Uk+MYP4nb0/Llbnb3+8V/Lx+1jJfCwAIFxIMAAAAAAGjGe5Lqreew3nLmU7U5Pu+KNGS1GqTfw9QWskj55ntb8Wb5EdTrpnVmLvOXeyKirM+eR0ktS+48F20jZiVdl0/+eW1Kq460fKxTdW5Z9B6+rWlB/nj6x+jZKdMmo5EdTk6ot2M0vRq0wyJ05urFfhzbez8s3vT6Pf5kPmWVunqvhKMZLukv7uvA+pYvCxqQlCavGSafiV3SfLlGjD9sfZ3fRLV9UySz+nqKlbHjkicLqU04VsoNKntN9fEWWzezD2GioiucvVlp03PVnZg9sUfQMhXalbdGFOPjtKVkWF15xXBbX3Ivej9G0JT4Tk7f9I7F834kl0mEpZSa4RXOrzX4ksAC6lbAAAAAABzZjC9OS6M6TDRquh3K5Q+ozF6PU+W4+Nqku8jWtpZNJcudOpe2x/aIBrafPHB1ycXyi94tqnWpI9047uRe8FlaksPXgrVI6qlw1obnfqiP0Rw0KlOdOpFSXZkr71e6dnw3IteDwipwUI31Y7FfeWPpeFqu6+H/AJ1K/wBTy90ti8Nf3RuInSmH/Hk/0uL9fqS5qxFCM46s4qUXvUldOxP3192uUPqIaueyal8PmOIy1xpRqPZrt2X7Ut/mR+pdlq0wxKclFbo9lW6e962XgyMybK3UmrK/z+nUot9Wy111+dPBccfJfY7tngksiy9u0Y7JT3v9EOL++Zd6NJRiopWSVkuiObLsvVKPOT3y59F0OwtXTMJ41esvyf8A2hVsrI702/QABLHIAAAAAADB5m3wOapOZqnZt9HqMdTGZZbGtBxl4PkfP83yWdGVmrx4SW4vM60znr3krSV1yZA5+PC97ktJErh32Y751XwgtDsbq1VF8Yyj63XzLvrdSl1sitJTpPVkne3C6+BLKtLjvM4F88evtzXHAzK43T3wfJP6y5nJmeOVOnKfFLZ3vcRarSObMcPKrFRbsrpvnbodlmdJwaivJzQxluW5+CCw2Ani6r1dkFvnLcl82/mXnLcshRiow6Xk977yLwtP2cVGCtFcjrhUkcuDXCj9UlrJ+zflWSt/SnpFcIlTJwQnI6KcmTMbU/RHOGhvBhGTeawAAAAAAAADDiefZrkAY2ozqY9iuSH+PHkYB52R+Dcx/jx5GfYR5GANkfg3P6Z9iuR61FyMAztXwas9WMgGdDAABkAAAH//2Q=="/>
          <p:cNvSpPr>
            <a:spLocks noChangeAspect="1" noChangeArrowheads="1"/>
          </p:cNvSpPr>
          <p:nvPr/>
        </p:nvSpPr>
        <p:spPr bwMode="auto">
          <a:xfrm>
            <a:off x="0" y="-609600"/>
            <a:ext cx="127635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85 CuadroTexto"/>
          <p:cNvSpPr txBox="1"/>
          <p:nvPr/>
        </p:nvSpPr>
        <p:spPr>
          <a:xfrm>
            <a:off x="785795" y="143530"/>
            <a:ext cx="5440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n-lt"/>
              </a:rPr>
              <a:t>FLUJO A SEGUIR EN CASO DE ACCIDENTE DE TRABAJO  </a:t>
            </a:r>
          </a:p>
          <a:p>
            <a:r>
              <a:rPr lang="es-ES" dirty="0" smtClean="0">
                <a:latin typeface="+mn-lt"/>
              </a:rPr>
              <a:t>DIRECCIÓN SSMSO</a:t>
            </a:r>
            <a:endParaRPr lang="en-US" dirty="0">
              <a:latin typeface="+mn-lt"/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142852" y="857224"/>
            <a:ext cx="608331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u="sng" dirty="0" smtClean="0">
                <a:latin typeface="Calibri" pitchFamily="34" charset="0"/>
              </a:rPr>
              <a:t>ACCIDENTE TRABAJO:</a:t>
            </a:r>
            <a:r>
              <a:rPr lang="es-ES" sz="1200" dirty="0" smtClean="0">
                <a:latin typeface="Calibri" pitchFamily="34" charset="0"/>
              </a:rPr>
              <a:t> </a:t>
            </a:r>
            <a:r>
              <a:rPr lang="es-ES_tradnl" sz="1100" dirty="0" smtClean="0">
                <a:latin typeface="Calibri" pitchFamily="34" charset="0"/>
              </a:rPr>
              <a:t>Es toda</a:t>
            </a:r>
            <a:r>
              <a:rPr lang="es-ES_tradnl" sz="11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s-ES_tradnl" sz="1100" dirty="0" smtClean="0">
                <a:solidFill>
                  <a:srgbClr val="FF0000"/>
                </a:solidFill>
                <a:latin typeface="Calibri" pitchFamily="34" charset="0"/>
              </a:rPr>
              <a:t>lesión </a:t>
            </a:r>
            <a:r>
              <a:rPr lang="es-ES_tradnl" sz="1100" dirty="0" smtClean="0">
                <a:latin typeface="Calibri" pitchFamily="34" charset="0"/>
              </a:rPr>
              <a:t>que sufra una persona</a:t>
            </a:r>
            <a:r>
              <a:rPr lang="es-ES_tradnl" sz="11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s-ES_tradnl" sz="1100" dirty="0" smtClean="0">
                <a:solidFill>
                  <a:srgbClr val="FF0000"/>
                </a:solidFill>
                <a:latin typeface="Calibri" pitchFamily="34" charset="0"/>
              </a:rPr>
              <a:t>a causa o con ocasión</a:t>
            </a:r>
            <a:r>
              <a:rPr lang="es-ES_tradnl" sz="11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s-ES_tradnl" sz="1100" dirty="0" smtClean="0">
                <a:latin typeface="Calibri" pitchFamily="34" charset="0"/>
              </a:rPr>
              <a:t>del trabajo y que le produzca</a:t>
            </a:r>
            <a:r>
              <a:rPr lang="es-ES_tradnl" sz="11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s-ES_tradnl" sz="1100" dirty="0" smtClean="0">
                <a:solidFill>
                  <a:srgbClr val="FF0000"/>
                </a:solidFill>
                <a:latin typeface="Calibri" pitchFamily="34" charset="0"/>
              </a:rPr>
              <a:t>incapacidad o muerte.</a:t>
            </a:r>
            <a:endParaRPr lang="es-ES_tradnl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5" name="94 Rectángulo"/>
          <p:cNvSpPr/>
          <p:nvPr/>
        </p:nvSpPr>
        <p:spPr>
          <a:xfrm>
            <a:off x="146818" y="7574335"/>
            <a:ext cx="65119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100" dirty="0" smtClean="0">
                <a:solidFill>
                  <a:srgbClr val="FF0000"/>
                </a:solidFill>
                <a:latin typeface="Calibri" pitchFamily="34" charset="0"/>
              </a:rPr>
              <a:t>ES IMPORTANTE SEÑALAR QUE EL FUNCIONARIO DEBE PROCEDER CON ESTE FLUJO, </a:t>
            </a:r>
            <a:r>
              <a:rPr lang="es-ES" sz="1100" u="sng" dirty="0" smtClean="0">
                <a:solidFill>
                  <a:srgbClr val="FF0000"/>
                </a:solidFill>
                <a:latin typeface="Calibri" pitchFamily="34" charset="0"/>
              </a:rPr>
              <a:t>INMEDIATAMENTE OCURRIDO EL ACCIDENTE</a:t>
            </a:r>
            <a:r>
              <a:rPr lang="es-ES" sz="1100" dirty="0" smtClean="0">
                <a:solidFill>
                  <a:srgbClr val="FF0000"/>
                </a:solidFill>
                <a:latin typeface="Calibri" pitchFamily="34" charset="0"/>
              </a:rPr>
              <a:t>, DE NO SER ASI SE EXPONE A UN EVENTUAL RECHAZO.</a:t>
            </a:r>
            <a:endParaRPr lang="es-ES_tradnl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14290" y="1500166"/>
            <a:ext cx="6440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600" dirty="0" smtClean="0">
                <a:latin typeface="+mn-lt"/>
              </a:rPr>
              <a:t>DIA HABIL </a:t>
            </a:r>
            <a:r>
              <a:rPr lang="es-ES" sz="1100" dirty="0" smtClean="0">
                <a:latin typeface="+mn-lt"/>
              </a:rPr>
              <a:t>(Lunes a Jueves 08:00 a 16:30 hrs. – Viernes 08:00 a 15:30 hrs.)</a:t>
            </a:r>
            <a:endParaRPr lang="en-US" sz="1100" dirty="0">
              <a:latin typeface="+mn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73027" y="4519198"/>
            <a:ext cx="6511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600" dirty="0" smtClean="0">
                <a:latin typeface="+mj-lt"/>
              </a:rPr>
              <a:t>DIA NO HABIL </a:t>
            </a:r>
            <a:r>
              <a:rPr lang="es-ES" sz="1100" dirty="0" smtClean="0">
                <a:latin typeface="+mj-lt"/>
              </a:rPr>
              <a:t>(Sábado, Domingos, Festivos u horarios no administrativos)</a:t>
            </a:r>
            <a:endParaRPr lang="en-US" sz="1100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73029" y="3923928"/>
            <a:ext cx="6511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+mn-lt"/>
              </a:rPr>
              <a:t>NOTA: </a:t>
            </a:r>
            <a:r>
              <a:rPr lang="es-ES" sz="1100" b="0" i="1" dirty="0" smtClean="0">
                <a:latin typeface="+mn-lt"/>
              </a:rPr>
              <a:t>Si la gravedad de la lesión lo amerita, diríjase inmediatamente al Hospital del Trabajador, posteriormente debe regularizar la documentación pendiente en el CAIF.</a:t>
            </a:r>
            <a:endParaRPr lang="en-US" sz="1100" b="0" i="1" dirty="0">
              <a:latin typeface="+mn-lt"/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285724" y="6215074"/>
          <a:ext cx="6286542" cy="102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476516"/>
                <a:gridCol w="2095514"/>
              </a:tblGrid>
              <a:tr h="28178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CENTRO ATENCIÓN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DIRECCIÓN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HORARIOS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8178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ACHS (Puente Alto)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Teniente Bello 135, Puente Alto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err="1" smtClean="0"/>
                        <a:t>Lun-Vier</a:t>
                      </a:r>
                      <a:r>
                        <a:rPr lang="es-ES" sz="1100" dirty="0" smtClean="0"/>
                        <a:t> (08:30 a 18:30 Hrs.)</a:t>
                      </a:r>
                      <a:endParaRPr lang="en-US" sz="1100" dirty="0" smtClean="0"/>
                    </a:p>
                  </a:txBody>
                  <a:tcPr/>
                </a:tc>
              </a:tr>
              <a:tr h="464108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Hospital</a:t>
                      </a:r>
                      <a:r>
                        <a:rPr lang="es-ES" sz="1100" baseline="0" dirty="0" smtClean="0"/>
                        <a:t> del Trabajador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Ramón Carnicer 185, Providencia</a:t>
                      </a:r>
                    </a:p>
                    <a:p>
                      <a:pPr algn="ctr"/>
                      <a:r>
                        <a:rPr lang="es-ES" sz="1100" dirty="0" smtClean="0"/>
                        <a:t>(Metro Parque Bustamante)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 smtClean="0"/>
                        <a:t>Lun-Dom</a:t>
                      </a:r>
                      <a:r>
                        <a:rPr lang="es-ES" sz="1100" baseline="0" dirty="0" smtClean="0"/>
                        <a:t> (24 Hrs.)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15 Diagrama"/>
          <p:cNvGraphicFramePr/>
          <p:nvPr>
            <p:extLst>
              <p:ext uri="{D42A27DB-BD31-4B8C-83A1-F6EECF244321}">
                <p14:modId xmlns:p14="http://schemas.microsoft.com/office/powerpoint/2010/main" val="1619926218"/>
              </p:ext>
            </p:extLst>
          </p:nvPr>
        </p:nvGraphicFramePr>
        <p:xfrm>
          <a:off x="285724" y="1838720"/>
          <a:ext cx="6286544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0" name="19 Diagrama"/>
          <p:cNvGraphicFramePr/>
          <p:nvPr/>
        </p:nvGraphicFramePr>
        <p:xfrm>
          <a:off x="259520" y="4857752"/>
          <a:ext cx="628654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285728" y="8236059"/>
            <a:ext cx="3117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000" dirty="0" smtClean="0">
                <a:latin typeface="+mn-lt"/>
              </a:rPr>
              <a:t>ANEXO</a:t>
            </a:r>
            <a:r>
              <a:rPr lang="es-ES" sz="1000" dirty="0" smtClean="0">
                <a:latin typeface="+mn-lt"/>
              </a:rPr>
              <a:t> </a:t>
            </a:r>
            <a:r>
              <a:rPr lang="es-ES" sz="1000" dirty="0" smtClean="0">
                <a:latin typeface="+mn-lt"/>
              </a:rPr>
              <a:t>CAIF:  </a:t>
            </a:r>
            <a:r>
              <a:rPr lang="es-ES" sz="1000" dirty="0" smtClean="0">
                <a:latin typeface="+mn-lt"/>
              </a:rPr>
              <a:t>262591</a:t>
            </a:r>
            <a:endParaRPr lang="en-US" sz="1000" dirty="0">
              <a:latin typeface="+mn-lt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42852" y="3400352"/>
            <a:ext cx="58880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1000" dirty="0" smtClean="0">
                <a:latin typeface="+mn-lt"/>
              </a:rPr>
              <a:t>SOLICITUD PRIMERA ATENCION:  Imprimir desde banner de la </a:t>
            </a:r>
            <a:r>
              <a:rPr lang="en-US" sz="1000" dirty="0" err="1" smtClean="0">
                <a:latin typeface="+mn-lt"/>
              </a:rPr>
              <a:t>Página</a:t>
            </a:r>
            <a:r>
              <a:rPr lang="en-US" sz="1000" dirty="0" smtClean="0">
                <a:latin typeface="+mn-lt"/>
              </a:rPr>
              <a:t> web del establecimiento</a:t>
            </a:r>
            <a:endParaRPr lang="en-US" sz="1000" dirty="0">
              <a:latin typeface="+mn-lt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701079" y="3312657"/>
            <a:ext cx="943772" cy="467030"/>
          </a:xfrm>
          <a:prstGeom prst="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dirty="0" smtClean="0">
                <a:solidFill>
                  <a:schemeClr val="bg1"/>
                </a:solidFill>
                <a:latin typeface="Arial Black" pitchFamily="34" charset="0"/>
              </a:rPr>
              <a:t>NOTIFICACIÓN ACCIDENTE TRABAJO</a:t>
            </a:r>
            <a:endParaRPr lang="en-US" sz="7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21 Flecha derecha"/>
          <p:cNvSpPr/>
          <p:nvPr/>
        </p:nvSpPr>
        <p:spPr>
          <a:xfrm>
            <a:off x="5286388" y="3410355"/>
            <a:ext cx="285752" cy="24622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7421</TotalTime>
  <Words>310</Words>
  <Application>Microsoft Office PowerPoint</Application>
  <PresentationFormat>Presentación en pantalla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1_Office Theme</vt:lpstr>
      <vt:lpstr>2_Office Theme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Jose Sandoval V.</cp:lastModifiedBy>
  <cp:revision>237</cp:revision>
  <dcterms:created xsi:type="dcterms:W3CDTF">2010-11-27T19:44:20Z</dcterms:created>
  <dcterms:modified xsi:type="dcterms:W3CDTF">2015-06-25T14:55:48Z</dcterms:modified>
</cp:coreProperties>
</file>